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18"/>
  </p:notesMasterIdLst>
  <p:sldIdLst>
    <p:sldId id="265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29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176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C950F-F3C4-48A4-817A-D08EC6F02D8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644BD-0E46-4812-A010-186C0C37D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958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</a:t>
            </a:r>
            <a:r>
              <a:rPr lang="ru-RU" b="1" dirty="0"/>
              <a:t>Основы проектирования городских дорог и улиц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5. </a:t>
            </a:r>
            <a:r>
              <a:rPr lang="ru-RU" sz="4800" dirty="0"/>
              <a:t>Лекция </a:t>
            </a:r>
            <a:r>
              <a:rPr lang="ru-RU" sz="4800" dirty="0" smtClean="0"/>
              <a:t>9 </a:t>
            </a:r>
            <a:r>
              <a:rPr lang="ru-RU" sz="4800" dirty="0" smtClean="0"/>
              <a:t>Разработка </a:t>
            </a:r>
            <a:r>
              <a:rPr lang="ru-RU" sz="4800" dirty="0"/>
              <a:t>плана улицы.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"/>
          <p:cNvSpPr txBox="1">
            <a:spLocks noGrp="1"/>
          </p:cNvSpPr>
          <p:nvPr>
            <p:ph type="ctrTitle"/>
          </p:nvPr>
        </p:nvSpPr>
        <p:spPr>
          <a:xfrm>
            <a:off x="1403648" y="2060848"/>
            <a:ext cx="7387500" cy="17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5400"/>
              <a:buFont typeface="Arial"/>
              <a:buNone/>
            </a:pPr>
            <a:r>
              <a:rPr lang="ru-RU" sz="5400" dirty="0">
                <a:solidFill>
                  <a:schemeClr val="dk2"/>
                </a:solidFill>
              </a:rPr>
              <a:t>Озеленение городских территорий</a:t>
            </a:r>
            <a:endParaRPr sz="5400" dirty="0">
              <a:solidFill>
                <a:schemeClr val="dk2"/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720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title"/>
          </p:nvPr>
        </p:nvSpPr>
        <p:spPr>
          <a:xfrm>
            <a:off x="500034" y="285728"/>
            <a:ext cx="82296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3200"/>
              <a:buFont typeface="Arial"/>
              <a:buNone/>
            </a:pPr>
            <a:r>
              <a:rPr lang="ru-RU" sz="3200" b="1">
                <a:solidFill>
                  <a:srgbClr val="000000"/>
                </a:solidFill>
              </a:rPr>
              <a:t>Теоретические модели размещения озелененных территорий современного города </a:t>
            </a:r>
            <a:br>
              <a:rPr lang="ru-RU" sz="3200" b="1">
                <a:solidFill>
                  <a:srgbClr val="000000"/>
                </a:solidFill>
              </a:rPr>
            </a:br>
            <a:endParaRPr sz="3200">
              <a:solidFill>
                <a:srgbClr val="000000"/>
              </a:solidFill>
            </a:endParaRPr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1"/>
          </p:nvPr>
        </p:nvSpPr>
        <p:spPr>
          <a:xfrm>
            <a:off x="457200" y="2214554"/>
            <a:ext cx="8229600" cy="39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3837" lvl="0" indent="-22383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ru-RU"/>
              <a:t> - городская застройка;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ru-RU"/>
              <a:t>- озелененные городские территории;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ru-RU"/>
              <a:t> - пригородная зона;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ru-RU"/>
              <a:t> - направление развития города;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ru-RU"/>
              <a:t> - акватория.</a:t>
            </a:r>
            <a:endParaRPr/>
          </a:p>
          <a:p>
            <a:pPr marL="223837" lvl="0" indent="-714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0162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970600" y="3"/>
            <a:ext cx="72027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>
                <a:solidFill>
                  <a:schemeClr val="dk2"/>
                </a:solidFill>
              </a:rPr>
              <a:t>Основные этапы озеленения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467544" y="1214766"/>
            <a:ext cx="52701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3837" lvl="0" indent="-22383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2"/>
              <a:buNone/>
            </a:pPr>
            <a:r>
              <a:rPr lang="ru-RU" sz="1942" dirty="0">
                <a:latin typeface="Times New Roman"/>
                <a:ea typeface="Times New Roman"/>
                <a:cs typeface="Times New Roman"/>
                <a:sym typeface="Times New Roman"/>
              </a:rPr>
              <a:t>    Все работы по озеленению городских территорий можно подразделить на 3 этапа:</a:t>
            </a:r>
            <a:endParaRPr dirty="0"/>
          </a:p>
          <a:p>
            <a:pPr marL="223837" lvl="0" indent="-8286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220"/>
              <a:buNone/>
            </a:pPr>
            <a:endParaRPr sz="2220" dirty="0"/>
          </a:p>
        </p:txBody>
      </p:sp>
      <p:pic>
        <p:nvPicPr>
          <p:cNvPr id="23" name="Google Shape;23;p3" descr="viravnivanie_uchastka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1091100" y="4339129"/>
            <a:ext cx="3087900" cy="235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 descr="20151025_102336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1009" y="4001674"/>
            <a:ext cx="3433650" cy="269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 descr="visadka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0126" y="1045448"/>
            <a:ext cx="2571899" cy="188330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/>
          <p:nvPr/>
        </p:nvSpPr>
        <p:spPr>
          <a:xfrm>
            <a:off x="1" y="1643300"/>
            <a:ext cx="68118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ru-RU" sz="1942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Инженерные работы (устройство дренажной системы, системы освещения и полива).</a:t>
            </a:r>
            <a:endParaRPr sz="2400" dirty="0">
              <a:solidFill>
                <a:schemeClr val="dk1"/>
              </a:solidFill>
            </a:endParaRPr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ru-RU" sz="1942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Строительные работы (устройство дорожек, подпорных стенок, прудов, альпийских горок, формирование почвенного слоя).</a:t>
            </a:r>
            <a:endParaRPr sz="2400" dirty="0">
              <a:solidFill>
                <a:schemeClr val="dk1"/>
              </a:solidFill>
            </a:endParaRPr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42"/>
              <a:buChar char="•"/>
            </a:pPr>
            <a:r>
              <a:rPr lang="ru-RU" sz="1942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Посадочные работ (высадка травы, цветов, кустарников и крупномеров).</a:t>
            </a:r>
            <a:endParaRPr sz="24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706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970612" y="381000"/>
            <a:ext cx="7202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>
                <a:solidFill>
                  <a:schemeClr val="dk2"/>
                </a:solidFill>
              </a:rPr>
              <a:t>Схемы озеленения города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29" name="Google Shape;29;p4" descr="r40.gif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428596" y="1714488"/>
            <a:ext cx="4643400" cy="41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>
            <a:spLocks noGrp="1"/>
          </p:cNvSpPr>
          <p:nvPr>
            <p:ph type="body" idx="2"/>
          </p:nvPr>
        </p:nvSpPr>
        <p:spPr>
          <a:xfrm>
            <a:off x="5643570" y="1714488"/>
            <a:ext cx="3311700" cy="48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3837" lvl="0" indent="-223837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1- клиновидная;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2 - кольцевая;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3 - периферийно-клиновидная;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4 - ядерная;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5 - ядерно-радиальная;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6 - диаметрально-линейная с акваторией;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7 - периферийно-линейная;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8 - линейно-клиновидная;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9 - продольно-полосная;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10 - поперечно-полосная;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11 - сетчатая;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12 - фоновая;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13 - дисперсная;</a:t>
            </a:r>
            <a:endParaRPr/>
          </a:p>
          <a:p>
            <a:pPr marL="223837" lvl="0" indent="-22383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2"/>
              <a:buChar char="•"/>
            </a:pPr>
            <a:r>
              <a:rPr lang="ru-RU" sz="1202">
                <a:latin typeface="Times New Roman"/>
                <a:ea typeface="Times New Roman"/>
                <a:cs typeface="Times New Roman"/>
                <a:sym typeface="Times New Roman"/>
              </a:rPr>
              <a:t>14 - радиально-кольцевая.</a:t>
            </a:r>
            <a:endParaRPr/>
          </a:p>
          <a:p>
            <a:pPr marL="223837" lvl="0" indent="-174307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80"/>
              <a:buNone/>
            </a:pPr>
            <a:endParaRPr sz="780"/>
          </a:p>
        </p:txBody>
      </p:sp>
    </p:spTree>
    <p:extLst>
      <p:ext uri="{BB962C8B-B14F-4D97-AF65-F5344CB8AC3E}">
        <p14:creationId xmlns:p14="http://schemas.microsoft.com/office/powerpoint/2010/main" val="4197105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970612" y="381000"/>
            <a:ext cx="7202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 b="1">
                <a:solidFill>
                  <a:schemeClr val="dk2"/>
                </a:solidFill>
              </a:rPr>
              <a:t>Классификация озелененных территорий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970612" y="1676400"/>
            <a:ext cx="72027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3837" lvl="0" indent="-22383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Парк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Сквер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Насаждения на городских улицах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Посадка между тротуарами и проезжей частью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Разделительные полосы на проезжей части улицы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Включение бульвара в габарит улицы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Формирование объектов озеленения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Озеленение</a:t>
            </a:r>
            <a:endParaRPr/>
          </a:p>
          <a:p>
            <a:pPr marL="223837" lvl="0" indent="-2238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 b="1"/>
              <a:t>Ландшафтный дизайн</a:t>
            </a:r>
            <a:endParaRPr/>
          </a:p>
          <a:p>
            <a:pPr marL="223837" lvl="0" indent="-714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b="1"/>
          </a:p>
          <a:p>
            <a:pPr marL="223837" lvl="0" indent="-71437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9377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6" descr="f1c23f31c221da40cb1e25b80e18e94a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99749" y="4913334"/>
            <a:ext cx="3071799" cy="1791892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589400" y="0"/>
            <a:ext cx="1841400" cy="7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>
                <a:solidFill>
                  <a:schemeClr val="dk2"/>
                </a:solidFill>
              </a:rPr>
              <a:t>Парки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-252843" y="985791"/>
            <a:ext cx="3525900" cy="48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3837" lvl="0" indent="-22383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/>
              <a:t>Типы парков:</a:t>
            </a:r>
            <a:endParaRPr/>
          </a:p>
          <a:p>
            <a:pPr marL="223837" lvl="0" indent="-22383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/>
              <a:t>1.Парк культуры и отдыха</a:t>
            </a:r>
            <a:endParaRPr/>
          </a:p>
          <a:p>
            <a:pPr marL="223837" lvl="0" indent="-22383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/>
              <a:t>2. Стадион (Спортивный парк)</a:t>
            </a:r>
            <a:endParaRPr/>
          </a:p>
          <a:p>
            <a:pPr marL="223837" lvl="0" indent="-22383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/>
              <a:t>3. Парк развлечений</a:t>
            </a:r>
            <a:endParaRPr/>
          </a:p>
          <a:p>
            <a:pPr marL="223837" lvl="0" indent="-22383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/>
              <a:t>4. Парк или сад при санатории, доме отдыхе, пионерлагере</a:t>
            </a:r>
            <a:endParaRPr/>
          </a:p>
          <a:p>
            <a:pPr marL="223837" lvl="0" indent="-22383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/>
              <a:t>5. Городской парк</a:t>
            </a:r>
            <a:endParaRPr/>
          </a:p>
          <a:p>
            <a:pPr marL="223837" lvl="0" indent="-22383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600"/>
              <a:t>6. Парк-выставка</a:t>
            </a:r>
            <a:endParaRPr/>
          </a:p>
          <a:p>
            <a:pPr marL="223837" lvl="0" indent="-22383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38" name="Google Shape;38;p6" descr="374d10bf720406475e626bc0a639e331573ee386c7a1d068891695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232500" y="2307670"/>
            <a:ext cx="2679000" cy="214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6" descr="Central-Park-NY-09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" y="5071067"/>
            <a:ext cx="3786215" cy="1787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6" descr="1-1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68600" y="3127325"/>
            <a:ext cx="2679000" cy="17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6" descr="Без названия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72198" y="424652"/>
            <a:ext cx="3071801" cy="1883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6" descr="58170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29114" y="7"/>
            <a:ext cx="3085765" cy="19314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2986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7" descr="plan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" y="3738575"/>
            <a:ext cx="6889826" cy="315667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4" y="0"/>
            <a:ext cx="4509300" cy="7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>
                <a:solidFill>
                  <a:schemeClr val="dk2"/>
                </a:solidFill>
              </a:rPr>
              <a:t>Сквер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159510" y="791100"/>
            <a:ext cx="56307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3837" lvl="0" indent="-22383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ru-RU" sz="2000"/>
              <a:t>Сквер - это небольшая озелененная территория, являющаяся элементом оформления площади, общественного центра, магистрали, используемая для кратковременного отдыха и транзита.</a:t>
            </a:r>
            <a:endParaRPr sz="2000"/>
          </a:p>
        </p:txBody>
      </p:sp>
      <p:pic>
        <p:nvPicPr>
          <p:cNvPr id="47" name="Google Shape;47;p7" descr="skver-Romanovskij-Voronezh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526828" y="1142972"/>
            <a:ext cx="3786300" cy="2524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0596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970612" y="-81000"/>
            <a:ext cx="7202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 b="1">
                <a:solidFill>
                  <a:schemeClr val="dk2"/>
                </a:solidFill>
              </a:rPr>
              <a:t>Ландшафтный дизайн</a:t>
            </a:r>
            <a:br>
              <a:rPr lang="ru-RU" b="1">
                <a:solidFill>
                  <a:schemeClr val="dk2"/>
                </a:solidFill>
              </a:rPr>
            </a:br>
            <a:endParaRPr>
              <a:solidFill>
                <a:schemeClr val="dk2"/>
              </a:solidFill>
            </a:endParaRPr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1"/>
          </p:nvPr>
        </p:nvSpPr>
        <p:spPr>
          <a:xfrm>
            <a:off x="628359" y="892948"/>
            <a:ext cx="3525900" cy="50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3837" lvl="0" indent="-22383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35"/>
              <a:buChar char="•"/>
            </a:pPr>
            <a:r>
              <a:rPr lang="ru-RU" sz="2035">
                <a:latin typeface="Times New Roman"/>
                <a:ea typeface="Times New Roman"/>
                <a:cs typeface="Times New Roman"/>
                <a:sym typeface="Times New Roman"/>
              </a:rPr>
              <a:t>Словосочетанием ландшафтный дизайн называют искусство объединения озеленения и благоустройства. </a:t>
            </a:r>
            <a:endParaRPr sz="2035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3837" lvl="0" indent="-223837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35"/>
              <a:buChar char="•"/>
            </a:pPr>
            <a:r>
              <a:rPr lang="ru-RU" sz="2035">
                <a:latin typeface="Times New Roman"/>
                <a:ea typeface="Times New Roman"/>
                <a:cs typeface="Times New Roman"/>
                <a:sym typeface="Times New Roman"/>
              </a:rPr>
              <a:t>Ландшафтный дизайн, или ландшафтное проектирование считают той областью творческой деятельности, которая направлена на формирование окружающей человека среды с помощью преимущественно природных элементов: поверхности земли (рельефа и почвы), водных устройств и растительности.</a:t>
            </a:r>
            <a:endParaRPr sz="2035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1" name="Google Shape;51;p8" descr="images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4154252" y="892960"/>
            <a:ext cx="2466900" cy="18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8" descr="landshaft_dachi_060-650x48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1143" y="869065"/>
            <a:ext cx="2524707" cy="1895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8" descr="Landwaftniy-disayn-dachnogo-uchastka-81-650x706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03800" y="3138375"/>
            <a:ext cx="2044101" cy="2571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8" descr="Landwaftniy-disayn-dachnogo-uchastka-49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47900" y="3459861"/>
            <a:ext cx="2896099" cy="19288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2984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970612" y="381000"/>
            <a:ext cx="7202700" cy="14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240"/>
              <a:buFont typeface="Arial"/>
              <a:buNone/>
            </a:pPr>
            <a:r>
              <a:rPr lang="ru-RU" sz="3240" b="1">
                <a:solidFill>
                  <a:schemeClr val="dk2"/>
                </a:solidFill>
              </a:rPr>
              <a:t>Формирование объектов озеленения.</a:t>
            </a:r>
            <a:br>
              <a:rPr lang="ru-RU" sz="3240" b="1">
                <a:solidFill>
                  <a:schemeClr val="dk2"/>
                </a:solidFill>
              </a:rPr>
            </a:br>
            <a:r>
              <a:rPr lang="ru-RU" sz="3240" b="1">
                <a:solidFill>
                  <a:schemeClr val="dk2"/>
                </a:solidFill>
              </a:rPr>
              <a:t>Озеленение</a:t>
            </a:r>
            <a:endParaRPr sz="3240">
              <a:solidFill>
                <a:schemeClr val="dk2"/>
              </a:solidFill>
            </a:endParaRP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1"/>
          </p:nvPr>
        </p:nvSpPr>
        <p:spPr>
          <a:xfrm>
            <a:off x="2000291" y="1785925"/>
            <a:ext cx="61731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3837" lvl="0" indent="-22383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ru-RU"/>
              <a:t>Озеленение - это созидательный процесс, связанный с решением целого ряда сложных производственных задач.</a:t>
            </a:r>
            <a:endParaRPr/>
          </a:p>
        </p:txBody>
      </p:sp>
      <p:pic>
        <p:nvPicPr>
          <p:cNvPr id="58" name="Google Shape;58;p9" descr="2_400x266-400x266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5125080" y="3733125"/>
            <a:ext cx="3525900" cy="295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9" descr="ozelenenie1-300x250.jpg"/>
          <p:cNvPicPr preferRelativeResize="0"/>
          <p:nvPr/>
        </p:nvPicPr>
        <p:blipFill rotWithShape="1">
          <a:blip r:embed="rId3">
            <a:alphaModFix/>
          </a:blip>
          <a:srcRect t="11996" b="9999"/>
          <a:stretch/>
        </p:blipFill>
        <p:spPr>
          <a:xfrm>
            <a:off x="489095" y="3816533"/>
            <a:ext cx="4286280" cy="2786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1933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970612" y="381000"/>
            <a:ext cx="7202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 b="1">
                <a:solidFill>
                  <a:schemeClr val="dk2"/>
                </a:solidFill>
              </a:rPr>
              <a:t>Посадка между тротуарами и проезжей частью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62" name="Google Shape;62;p10" descr="02_02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428596" y="1643050"/>
            <a:ext cx="3525900" cy="229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descr="2.78.1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2910" y="4214818"/>
            <a:ext cx="3143400" cy="23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0" descr="roa3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29124" y="2500306"/>
            <a:ext cx="3893232" cy="3080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2535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970612" y="381000"/>
            <a:ext cx="7202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 b="1">
                <a:solidFill>
                  <a:schemeClr val="dk2"/>
                </a:solidFill>
              </a:rPr>
              <a:t>Разделительные полосы на проезжей части улицы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67" name="Google Shape;67;p11" descr="slide_6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2">
            <a:alphaModFix/>
          </a:blip>
          <a:srcRect l="10984" b="14697"/>
          <a:stretch/>
        </p:blipFill>
        <p:spPr>
          <a:xfrm>
            <a:off x="428596" y="2571744"/>
            <a:ext cx="3924300" cy="282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descr="2.78.2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857752" y="2643182"/>
            <a:ext cx="3714900" cy="2786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8123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>
            <a:spLocks noGrp="1"/>
          </p:cNvSpPr>
          <p:nvPr>
            <p:ph type="title"/>
          </p:nvPr>
        </p:nvSpPr>
        <p:spPr>
          <a:xfrm>
            <a:off x="970612" y="381000"/>
            <a:ext cx="7202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 b="1">
                <a:solidFill>
                  <a:schemeClr val="dk2"/>
                </a:solidFill>
              </a:rPr>
              <a:t>Включение бульвара в габарит улицы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71" name="Google Shape;71;p12" descr="000056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969963" y="2573904"/>
            <a:ext cx="3525900" cy="270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2" descr="DSC_1317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714876" y="2714620"/>
            <a:ext cx="3846000" cy="2562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828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970612" y="381000"/>
            <a:ext cx="7202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00"/>
              </a:buClr>
              <a:buSzPts val="3600"/>
              <a:buFont typeface="Arial"/>
              <a:buNone/>
            </a:pPr>
            <a:r>
              <a:rPr lang="ru-RU" b="1">
                <a:solidFill>
                  <a:schemeClr val="dk2"/>
                </a:solidFill>
              </a:rPr>
              <a:t>Насаждения на городских улицах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75" name="Google Shape;75;p13" descr="Без названия (1)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357158" y="1785926"/>
            <a:ext cx="4318500" cy="278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 descr="PubImage.12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3321843"/>
            <a:ext cx="4240200" cy="3180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4800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6632"/>
            <a:ext cx="786701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СПИСОК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ЛИТЕРАТУРЫ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 Косцов А.В., Бахирев И.А., Боровик Е.Н.,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Мартяхин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Д.С., Транспортная планировка городов. Учебное пособие. А-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Проджект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 М.; 2017, -300с.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Шукуров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И.С., Луняков И.Р., Халилов И.Р., Курсовое и дипломное проектирование по градостроительству. Учебное пособие. Издательство Ассоциации строительных вузов. М.; 2015, -328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Овечкин Е.В.,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Фишельсон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М.С. Городской транспорт. М.; 2013. – 245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Градостроительство. Планировка и застройка городских и сельских поселений СНиП РК 3.01-01-2008, Астана,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2008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Гуревич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 др. Справочник проектировщика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. 1968.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Гохман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В.А. и др. Пересечение и примыкание автомобильных дорог: М., высшая школа, 1989. - 319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Городские дороги. Учебник для вузов. М., «Высшая школа», 1973.- 456с.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и др. Примеры проектирования дорог и сетей пассажирского транспорта в городах. М., «Высшая школа», 1962. – 265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Милашечкин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А.А. и др. Узлы автомобильных дорог. М., «Транспорт», 1966. – 366с.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Меркулов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Е.А. и др. Сборник конструкций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1967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.–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186 с.</a:t>
            </a: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Озеленение населенных мест: Справочник /Ерохин Г.П. и др., М., «Высшая школа», 1974. –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Орнатский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Н.П. Проектирование городских скоростных дорог. М., «Высшая школа», 1974.- 123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Информационно	–	аналитический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журнал «Автомобильные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	дороги»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ЗАО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«Издательство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8180745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2061</TotalTime>
  <Words>348</Words>
  <Application>Microsoft Office PowerPoint</Application>
  <PresentationFormat>Экран (4:3)</PresentationFormat>
  <Paragraphs>71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Wingdings 3</vt:lpstr>
      <vt:lpstr>Легкий дым</vt:lpstr>
      <vt:lpstr> Основы проектирования городских дорог и улиц</vt:lpstr>
      <vt:lpstr>Тема 5. Лекция 9 Разработка плана улицы.</vt:lpstr>
      <vt:lpstr>Озеленение городских территорий</vt:lpstr>
      <vt:lpstr>Теоретические модели размещения озелененных территорий современного города  </vt:lpstr>
      <vt:lpstr>Основные этапы озеленения</vt:lpstr>
      <vt:lpstr>Схемы озеленения города</vt:lpstr>
      <vt:lpstr>Классификация озелененных территорий</vt:lpstr>
      <vt:lpstr>Парки</vt:lpstr>
      <vt:lpstr>Сквер</vt:lpstr>
      <vt:lpstr>Ландшафтный дизайн </vt:lpstr>
      <vt:lpstr>Формирование объектов озеленения. Озеленение</vt:lpstr>
      <vt:lpstr>Посадка между тротуарами и проезжей частью</vt:lpstr>
      <vt:lpstr>Разделительные полосы на проезжей части улицы</vt:lpstr>
      <vt:lpstr>Включение бульвара в габарит улицы</vt:lpstr>
      <vt:lpstr>Насаждения на городских улицах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User</cp:lastModifiedBy>
  <cp:revision>85</cp:revision>
  <dcterms:created xsi:type="dcterms:W3CDTF">2014-09-03T06:40:38Z</dcterms:created>
  <dcterms:modified xsi:type="dcterms:W3CDTF">2021-12-22T10:20:59Z</dcterms:modified>
</cp:coreProperties>
</file>